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0"/>
  </p:notesMasterIdLst>
  <p:sldIdLst>
    <p:sldId id="273" r:id="rId6"/>
    <p:sldId id="283" r:id="rId7"/>
    <p:sldId id="293" r:id="rId8"/>
    <p:sldId id="276" r:id="rId9"/>
    <p:sldId id="287" r:id="rId10"/>
    <p:sldId id="288" r:id="rId11"/>
    <p:sldId id="289" r:id="rId12"/>
    <p:sldId id="290" r:id="rId13"/>
    <p:sldId id="291" r:id="rId14"/>
    <p:sldId id="278" r:id="rId15"/>
    <p:sldId id="284" r:id="rId16"/>
    <p:sldId id="285" r:id="rId17"/>
    <p:sldId id="292" r:id="rId18"/>
    <p:sldId id="286" r:id="rId19"/>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0" d="100"/>
          <a:sy n="70" d="100"/>
        </p:scale>
        <p:origin x="-2730" y="-103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12/05/2019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a:t>
            </a:r>
            <a:r>
              <a:rPr lang="en-US" sz="2800" b="1" i="1" dirty="0" smtClean="0">
                <a:solidFill>
                  <a:schemeClr val="tx1"/>
                </a:solidFill>
              </a:rPr>
              <a:t>Board of Adjustment</a:t>
            </a:r>
            <a:endParaRPr lang="en-US" sz="2800" b="1" i="1" dirty="0" smtClean="0">
              <a:solidFill>
                <a:schemeClr val="tx1"/>
              </a:solidFill>
            </a:endParaRPr>
          </a:p>
          <a:p>
            <a:pPr>
              <a:spcBef>
                <a:spcPts val="0"/>
              </a:spcBef>
            </a:pPr>
            <a:r>
              <a:rPr lang="en-US" sz="2400" b="1" i="1" dirty="0" smtClean="0">
                <a:solidFill>
                  <a:schemeClr val="tx1"/>
                </a:solidFill>
              </a:rPr>
              <a:t>December </a:t>
            </a:r>
            <a:r>
              <a:rPr lang="en-US" sz="2400" b="1" i="1" dirty="0" smtClean="0">
                <a:solidFill>
                  <a:schemeClr val="tx1"/>
                </a:solidFill>
              </a:rPr>
              <a:t>5, </a:t>
            </a:r>
            <a:r>
              <a:rPr lang="en-US" sz="2400" b="1" i="1" dirty="0" smtClean="0">
                <a:solidFill>
                  <a:schemeClr val="tx1"/>
                </a:solidFill>
              </a:rPr>
              <a:t>2019</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SPECIAL USE PERMIT CASE </a:t>
            </a:r>
            <a:r>
              <a:rPr lang="en-US" sz="4000" dirty="0" smtClean="0">
                <a:solidFill>
                  <a:schemeClr val="tx1"/>
                </a:solidFill>
              </a:rPr>
              <a:t>NUMBER</a:t>
            </a:r>
            <a:r>
              <a:rPr lang="en-US" sz="4000" dirty="0">
                <a:solidFill>
                  <a:schemeClr val="tx1"/>
                </a:solidFill>
              </a:rPr>
              <a:t>	WSUP19-0019 </a:t>
            </a:r>
            <a:r>
              <a:rPr lang="en-US" sz="4000" dirty="0" smtClean="0">
                <a:solidFill>
                  <a:schemeClr val="tx1"/>
                </a:solidFill>
              </a:rPr>
              <a:t/>
            </a:r>
            <a:br>
              <a:rPr lang="en-US" sz="4000" dirty="0" smtClean="0">
                <a:solidFill>
                  <a:schemeClr val="tx1"/>
                </a:solidFill>
              </a:rPr>
            </a:br>
            <a:r>
              <a:rPr lang="en-US" sz="4000" dirty="0" smtClean="0">
                <a:solidFill>
                  <a:schemeClr val="tx1"/>
                </a:solidFill>
              </a:rPr>
              <a:t>(</a:t>
            </a:r>
            <a:r>
              <a:rPr lang="en-US" sz="4000" dirty="0">
                <a:solidFill>
                  <a:schemeClr val="tx1"/>
                </a:solidFill>
              </a:rPr>
              <a:t>Mustang Industrial Development Grading)</a:t>
            </a:r>
          </a:p>
        </p:txBody>
      </p:sp>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Request</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4893647"/>
          </a:xfrm>
          <a:prstGeom prst="rect">
            <a:avLst/>
          </a:prstGeom>
          <a:noFill/>
        </p:spPr>
        <p:txBody>
          <a:bodyPr wrap="square" rtlCol="0">
            <a:spAutoFit/>
          </a:bodyPr>
          <a:lstStyle/>
          <a:p>
            <a:r>
              <a:rPr lang="en-US" sz="2400" dirty="0" smtClean="0"/>
              <a:t>Modify </a:t>
            </a:r>
            <a:r>
              <a:rPr lang="en-US" sz="2400" dirty="0"/>
              <a:t>the design of </a:t>
            </a:r>
            <a:r>
              <a:rPr lang="en-US" sz="2400" dirty="0" smtClean="0"/>
              <a:t>previous grading (SB15-001), </a:t>
            </a:r>
            <a:r>
              <a:rPr lang="en-US" sz="2400" dirty="0"/>
              <a:t>the grading has already been done. </a:t>
            </a:r>
            <a:endParaRPr lang="en-US" sz="2400" dirty="0" smtClean="0"/>
          </a:p>
          <a:p>
            <a:pPr marL="285750" indent="-285750">
              <a:buFont typeface="Arial" panose="020B0604020202020204" pitchFamily="34" charset="0"/>
              <a:buChar char="•"/>
            </a:pPr>
            <a:r>
              <a:rPr lang="en-US" sz="2400" dirty="0" smtClean="0"/>
              <a:t>Cut </a:t>
            </a:r>
            <a:r>
              <a:rPr lang="en-US" sz="2400" dirty="0"/>
              <a:t>slope, up to </a:t>
            </a:r>
            <a:r>
              <a:rPr lang="en-US" sz="2400" dirty="0" smtClean="0"/>
              <a:t>30 </a:t>
            </a:r>
            <a:r>
              <a:rPr lang="en-US" sz="2400" dirty="0"/>
              <a:t>feet in height, with a slope of </a:t>
            </a:r>
            <a:r>
              <a:rPr lang="en-US" sz="2400" dirty="0" smtClean="0"/>
              <a:t>1 </a:t>
            </a:r>
            <a:r>
              <a:rPr lang="en-US" sz="2400" dirty="0"/>
              <a:t>horizontal to 1 vertical (1:1) and a length of approximately 900 feet, in a location that was previously approved to be stabilized by terraced retaining </a:t>
            </a:r>
            <a:r>
              <a:rPr lang="en-US" sz="2400" dirty="0" smtClean="0"/>
              <a:t>walls</a:t>
            </a:r>
          </a:p>
          <a:p>
            <a:pPr marL="285750" indent="-285750">
              <a:buFont typeface="Arial" panose="020B0604020202020204" pitchFamily="34" charset="0"/>
              <a:buChar char="•"/>
            </a:pPr>
            <a:r>
              <a:rPr lang="en-US" sz="2400" dirty="0" smtClean="0"/>
              <a:t>Rip-rap </a:t>
            </a:r>
            <a:r>
              <a:rPr lang="en-US" sz="2400" dirty="0"/>
              <a:t>slope, up to approximately 25 feet in height, with a slope of approximately 2 horizontal to 1 vertical (2:1) and a length of approximately 120 feet, in an area that was previously approved to be stabilized by a slope of 3 horizontal to 1 vertical (3:1</a:t>
            </a:r>
            <a:r>
              <a:rPr lang="en-US" sz="2400" dirty="0" smtClean="0"/>
              <a:t>)</a:t>
            </a:r>
          </a:p>
          <a:p>
            <a:pPr marL="285750" indent="-285750">
              <a:buFont typeface="Arial" panose="020B0604020202020204" pitchFamily="34" charset="0"/>
              <a:buChar char="•"/>
            </a:pPr>
            <a:r>
              <a:rPr lang="en-US" sz="2400" dirty="0" smtClean="0"/>
              <a:t>Provide </a:t>
            </a:r>
            <a:r>
              <a:rPr lang="en-US" sz="2400" dirty="0"/>
              <a:t>for the mitigation of rock stockpile areas by </a:t>
            </a:r>
            <a:r>
              <a:rPr lang="en-US" sz="2400" dirty="0" smtClean="0"/>
              <a:t>revegetation.</a:t>
            </a:r>
          </a:p>
          <a:p>
            <a:pPr marL="285750" indent="-285750">
              <a:buFont typeface="Arial" panose="020B0604020202020204" pitchFamily="34" charset="0"/>
              <a:buChar char="•"/>
            </a:pPr>
            <a:r>
              <a:rPr lang="en-US" sz="2400" dirty="0" smtClean="0"/>
              <a:t>Varying </a:t>
            </a:r>
            <a:r>
              <a:rPr lang="en-US" sz="2400" dirty="0"/>
              <a:t>the allowable height of slopes, steepness of slopes and use of rip-rap for stabilization of slopes is requested.</a:t>
            </a:r>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6400800" cy="792162"/>
          </a:xfrm>
        </p:spPr>
        <p:txBody>
          <a:bodyPr/>
          <a:lstStyle/>
          <a:p>
            <a:pPr algn="r"/>
            <a:r>
              <a:rPr lang="en-US" dirty="0" smtClean="0"/>
              <a:t>Location</a:t>
            </a:r>
            <a:endParaRPr lang="en-US" dirty="0"/>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334" y="0"/>
            <a:ext cx="5086066" cy="6790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8375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19200" y="1066800"/>
            <a:ext cx="7010400" cy="3581400"/>
          </a:xfrm>
        </p:spPr>
        <p:txBody>
          <a:bodyPr>
            <a:normAutofit/>
          </a:bodyPr>
          <a:lstStyle/>
          <a:p>
            <a:pPr marL="0" indent="0">
              <a:buNone/>
            </a:pPr>
            <a:r>
              <a:rPr lang="en-US" dirty="0" smtClean="0"/>
              <a:t>Three areas of difference</a:t>
            </a:r>
          </a:p>
          <a:p>
            <a:r>
              <a:rPr lang="en-US" dirty="0" smtClean="0"/>
              <a:t>Cut Slope</a:t>
            </a:r>
          </a:p>
          <a:p>
            <a:r>
              <a:rPr lang="en-US" dirty="0" smtClean="0"/>
              <a:t>Rip-rap slope</a:t>
            </a:r>
          </a:p>
          <a:p>
            <a:r>
              <a:rPr lang="en-US" dirty="0" smtClean="0"/>
              <a:t>Rock Piles</a:t>
            </a:r>
          </a:p>
          <a:p>
            <a:pPr marL="0" indent="0">
              <a:buNone/>
            </a:pPr>
            <a:endParaRPr lang="en-US" dirty="0" smtClean="0"/>
          </a:p>
        </p:txBody>
      </p:sp>
      <p:sp>
        <p:nvSpPr>
          <p:cNvPr id="3" name="Title 2"/>
          <p:cNvSpPr>
            <a:spLocks noGrp="1"/>
          </p:cNvSpPr>
          <p:nvPr>
            <p:ph type="title"/>
          </p:nvPr>
        </p:nvSpPr>
        <p:spPr>
          <a:xfrm>
            <a:off x="1219200" y="76200"/>
            <a:ext cx="7162800" cy="792162"/>
          </a:xfrm>
        </p:spPr>
        <p:txBody>
          <a:bodyPr/>
          <a:lstStyle/>
          <a:p>
            <a:r>
              <a:rPr lang="en-US" dirty="0" smtClean="0"/>
              <a:t>Overview</a:t>
            </a:r>
            <a:endParaRPr lang="en-US" dirty="0"/>
          </a:p>
        </p:txBody>
      </p:sp>
    </p:spTree>
    <p:extLst>
      <p:ext uri="{BB962C8B-B14F-4D97-AF65-F5344CB8AC3E}">
        <p14:creationId xmlns:p14="http://schemas.microsoft.com/office/powerpoint/2010/main" val="1949697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914400"/>
          </a:xfrm>
        </p:spPr>
        <p:txBody>
          <a:bodyPr>
            <a:normAutofit fontScale="92500" lnSpcReduction="20000"/>
          </a:bodyPr>
          <a:lstStyle/>
          <a:p>
            <a:r>
              <a:rPr lang="en-US" dirty="0" smtClean="0"/>
              <a:t>Approved with retaining walls.</a:t>
            </a:r>
          </a:p>
          <a:p>
            <a:r>
              <a:rPr lang="en-US" dirty="0" smtClean="0"/>
              <a:t>Proposed to be stabilized with wire mesh.</a:t>
            </a:r>
          </a:p>
          <a:p>
            <a:pPr marL="0" indent="0">
              <a:buNone/>
            </a:pPr>
            <a:endParaRPr lang="en-US" dirty="0" smtClean="0"/>
          </a:p>
        </p:txBody>
      </p:sp>
      <p:sp>
        <p:nvSpPr>
          <p:cNvPr id="3" name="Title 2"/>
          <p:cNvSpPr>
            <a:spLocks noGrp="1"/>
          </p:cNvSpPr>
          <p:nvPr>
            <p:ph type="title"/>
          </p:nvPr>
        </p:nvSpPr>
        <p:spPr>
          <a:xfrm>
            <a:off x="1219200" y="76200"/>
            <a:ext cx="7620000" cy="792162"/>
          </a:xfrm>
        </p:spPr>
        <p:txBody>
          <a:bodyPr/>
          <a:lstStyle/>
          <a:p>
            <a:r>
              <a:rPr lang="en-US" dirty="0" smtClean="0"/>
              <a:t>Overview – Cut Slope</a:t>
            </a:r>
            <a:endParaRPr lang="en-US"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4863" y="3684327"/>
            <a:ext cx="4529137" cy="313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981200"/>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405063" y="2133600"/>
            <a:ext cx="2209800" cy="400110"/>
          </a:xfrm>
          <a:prstGeom prst="rect">
            <a:avLst/>
          </a:prstGeom>
          <a:noFill/>
        </p:spPr>
        <p:txBody>
          <a:bodyPr wrap="square" rtlCol="0">
            <a:spAutoFit/>
          </a:bodyPr>
          <a:lstStyle/>
          <a:p>
            <a:r>
              <a:rPr lang="en-US" sz="2000" b="1" dirty="0" smtClean="0">
                <a:solidFill>
                  <a:srgbClr val="FFFF00"/>
                </a:solidFill>
              </a:rPr>
              <a:t>Current Condition </a:t>
            </a:r>
            <a:endParaRPr lang="en-US" b="1" dirty="0">
              <a:solidFill>
                <a:srgbClr val="FFFF00"/>
              </a:solidFill>
            </a:endParaRPr>
          </a:p>
        </p:txBody>
      </p:sp>
      <p:sp>
        <p:nvSpPr>
          <p:cNvPr id="8" name="TextBox 7"/>
          <p:cNvSpPr txBox="1"/>
          <p:nvPr/>
        </p:nvSpPr>
        <p:spPr>
          <a:xfrm>
            <a:off x="5257800" y="6273421"/>
            <a:ext cx="3767138" cy="400110"/>
          </a:xfrm>
          <a:prstGeom prst="rect">
            <a:avLst/>
          </a:prstGeom>
          <a:noFill/>
        </p:spPr>
        <p:txBody>
          <a:bodyPr wrap="square" rtlCol="0">
            <a:spAutoFit/>
          </a:bodyPr>
          <a:lstStyle/>
          <a:p>
            <a:r>
              <a:rPr lang="en-US" sz="2000" b="1" dirty="0" smtClean="0">
                <a:solidFill>
                  <a:srgbClr val="FFFF00"/>
                </a:solidFill>
              </a:rPr>
              <a:t>Example of Proposed Condition </a:t>
            </a:r>
            <a:endParaRPr lang="en-US" b="1" dirty="0">
              <a:solidFill>
                <a:srgbClr val="FFFF00"/>
              </a:solidFill>
            </a:endParaRPr>
          </a:p>
        </p:txBody>
      </p:sp>
    </p:spTree>
    <p:extLst>
      <p:ext uri="{BB962C8B-B14F-4D97-AF65-F5344CB8AC3E}">
        <p14:creationId xmlns:p14="http://schemas.microsoft.com/office/powerpoint/2010/main" val="3761081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990600"/>
            <a:ext cx="8229600" cy="5257800"/>
          </a:xfrm>
        </p:spPr>
        <p:txBody>
          <a:bodyPr>
            <a:normAutofit fontScale="92500" lnSpcReduction="20000"/>
          </a:bodyPr>
          <a:lstStyle/>
          <a:p>
            <a:r>
              <a:rPr lang="en-US" dirty="0" smtClean="0"/>
              <a:t>Approved with 3:1 slopes and revegetation</a:t>
            </a:r>
          </a:p>
          <a:p>
            <a:r>
              <a:rPr lang="en-US" dirty="0" smtClean="0"/>
              <a:t>Built with rip-rap at 2:1 slope.</a:t>
            </a:r>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r>
              <a:rPr lang="en-US" dirty="0" smtClean="0"/>
              <a:t>To be treated with rock stain </a:t>
            </a:r>
          </a:p>
          <a:p>
            <a:pPr marL="0" indent="0">
              <a:buNone/>
            </a:pPr>
            <a:endParaRPr lang="en-US" dirty="0" smtClean="0"/>
          </a:p>
        </p:txBody>
      </p:sp>
      <p:sp>
        <p:nvSpPr>
          <p:cNvPr id="3" name="Title 2"/>
          <p:cNvSpPr>
            <a:spLocks noGrp="1"/>
          </p:cNvSpPr>
          <p:nvPr>
            <p:ph type="title"/>
          </p:nvPr>
        </p:nvSpPr>
        <p:spPr>
          <a:xfrm>
            <a:off x="1219200" y="76200"/>
            <a:ext cx="7620000" cy="792162"/>
          </a:xfrm>
        </p:spPr>
        <p:txBody>
          <a:bodyPr/>
          <a:lstStyle/>
          <a:p>
            <a:r>
              <a:rPr lang="en-US" dirty="0" smtClean="0"/>
              <a:t>Overview – Rip-Rap Slope</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905000"/>
            <a:ext cx="6166044" cy="3534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405062" y="2133600"/>
            <a:ext cx="5138738" cy="400110"/>
          </a:xfrm>
          <a:prstGeom prst="rect">
            <a:avLst/>
          </a:prstGeom>
          <a:noFill/>
        </p:spPr>
        <p:txBody>
          <a:bodyPr wrap="square" rtlCol="0">
            <a:spAutoFit/>
          </a:bodyPr>
          <a:lstStyle/>
          <a:p>
            <a:r>
              <a:rPr lang="en-US" sz="2000" b="1" dirty="0" smtClean="0">
                <a:solidFill>
                  <a:srgbClr val="FFFF00"/>
                </a:solidFill>
              </a:rPr>
              <a:t>Current Condition , Proposed To Remain</a:t>
            </a:r>
            <a:endParaRPr lang="en-US" b="1" dirty="0">
              <a:solidFill>
                <a:srgbClr val="FFFF00"/>
              </a:solidFill>
            </a:endParaRPr>
          </a:p>
        </p:txBody>
      </p:sp>
      <p:cxnSp>
        <p:nvCxnSpPr>
          <p:cNvPr id="6" name="Straight Arrow Connector 5"/>
          <p:cNvCxnSpPr/>
          <p:nvPr/>
        </p:nvCxnSpPr>
        <p:spPr>
          <a:xfrm>
            <a:off x="2286000" y="3540457"/>
            <a:ext cx="1143000" cy="762000"/>
          </a:xfrm>
          <a:prstGeom prst="straightConnector1">
            <a:avLst/>
          </a:prstGeom>
          <a:ln w="7620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3173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5334000"/>
          </a:xfrm>
        </p:spPr>
        <p:txBody>
          <a:bodyPr>
            <a:normAutofit/>
          </a:bodyPr>
          <a:lstStyle/>
          <a:p>
            <a:r>
              <a:rPr lang="en-US" dirty="0" smtClean="0"/>
              <a:t>Approved with no disturbance in this area</a:t>
            </a:r>
          </a:p>
          <a:p>
            <a:r>
              <a:rPr lang="en-US" dirty="0" smtClean="0"/>
              <a:t>Proposed to be mitigated</a:t>
            </a:r>
          </a:p>
          <a:p>
            <a:pPr lvl="1"/>
            <a:r>
              <a:rPr lang="en-US" dirty="0" smtClean="0"/>
              <a:t>Returned to a natural-appearing contour</a:t>
            </a:r>
          </a:p>
          <a:p>
            <a:pPr lvl="1"/>
            <a:r>
              <a:rPr lang="en-US" dirty="0" smtClean="0"/>
              <a:t>Soil added over / around rocks</a:t>
            </a:r>
          </a:p>
          <a:p>
            <a:pPr lvl="1"/>
            <a:r>
              <a:rPr lang="en-US" dirty="0" smtClean="0"/>
              <a:t>Soil revegetated</a:t>
            </a:r>
          </a:p>
          <a:p>
            <a:pPr lvl="1"/>
            <a:r>
              <a:rPr lang="en-US" dirty="0" smtClean="0"/>
              <a:t>Some boulders to remain exposed</a:t>
            </a:r>
          </a:p>
          <a:p>
            <a:pPr lvl="1"/>
            <a:endParaRPr lang="en-US" dirty="0" smtClean="0"/>
          </a:p>
          <a:p>
            <a:pPr lvl="1"/>
            <a:endParaRPr lang="en-US" dirty="0" smtClean="0"/>
          </a:p>
          <a:p>
            <a:pPr marL="0" indent="0">
              <a:buNone/>
            </a:pPr>
            <a:endParaRPr lang="en-US" dirty="0" smtClean="0"/>
          </a:p>
        </p:txBody>
      </p:sp>
      <p:sp>
        <p:nvSpPr>
          <p:cNvPr id="3" name="Title 2"/>
          <p:cNvSpPr>
            <a:spLocks noGrp="1"/>
          </p:cNvSpPr>
          <p:nvPr>
            <p:ph type="title"/>
          </p:nvPr>
        </p:nvSpPr>
        <p:spPr>
          <a:xfrm>
            <a:off x="1219200" y="76200"/>
            <a:ext cx="7620000" cy="792162"/>
          </a:xfrm>
        </p:spPr>
        <p:txBody>
          <a:bodyPr/>
          <a:lstStyle/>
          <a:p>
            <a:r>
              <a:rPr lang="en-US" dirty="0" smtClean="0"/>
              <a:t>Overview – Rock Piles</a:t>
            </a:r>
            <a:endParaRPr lang="en-US" dirty="0"/>
          </a:p>
        </p:txBody>
      </p:sp>
    </p:spTree>
    <p:extLst>
      <p:ext uri="{BB962C8B-B14F-4D97-AF65-F5344CB8AC3E}">
        <p14:creationId xmlns:p14="http://schemas.microsoft.com/office/powerpoint/2010/main" val="3258380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smtClean="0"/>
              <a:t>Overview – Rock Piles</a:t>
            </a:r>
            <a:endParaRPr lang="en-US" dirty="0"/>
          </a:p>
        </p:txBody>
      </p:sp>
      <p:pic>
        <p:nvPicPr>
          <p:cNvPr id="5122"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295400" y="1777158"/>
            <a:ext cx="6629400" cy="4792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914400" y="1130827"/>
            <a:ext cx="7391400" cy="646331"/>
          </a:xfrm>
          <a:prstGeom prst="rect">
            <a:avLst/>
          </a:prstGeom>
          <a:noFill/>
        </p:spPr>
        <p:txBody>
          <a:bodyPr wrap="square" rtlCol="0">
            <a:spAutoFit/>
          </a:bodyPr>
          <a:lstStyle/>
          <a:p>
            <a:r>
              <a:rPr lang="en-US" sz="3600" dirty="0" smtClean="0"/>
              <a:t>Proposed treatment of rock pile areas</a:t>
            </a:r>
            <a:endParaRPr lang="en-US" sz="3600" dirty="0"/>
          </a:p>
        </p:txBody>
      </p:sp>
    </p:spTree>
    <p:extLst>
      <p:ext uri="{BB962C8B-B14F-4D97-AF65-F5344CB8AC3E}">
        <p14:creationId xmlns:p14="http://schemas.microsoft.com/office/powerpoint/2010/main" val="1851479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sz="4800" dirty="0" smtClean="0"/>
              <a:t>Rock Piles, Existing Condition</a:t>
            </a:r>
            <a:endParaRPr lang="en-US" sz="6000" dirty="0"/>
          </a:p>
        </p:txBody>
      </p:sp>
      <p:pic>
        <p:nvPicPr>
          <p:cNvPr id="6146" name="Picture 2" descr="C:\Users\rpelham\OneDrive - Washoe County\My Documents\2019 Cases\WSUP19-0019_Scannell_Properties_Mustang_Industrial_Center_Grading\Site_Inspection_Sept_11\20190911_08522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600" y="990600"/>
            <a:ext cx="7467600" cy="560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283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a:xfrm>
            <a:off x="152400" y="1066800"/>
            <a:ext cx="4953000" cy="5410200"/>
          </a:xfrm>
        </p:spPr>
        <p:txBody>
          <a:bodyPr>
            <a:normAutofit/>
          </a:bodyPr>
          <a:lstStyle/>
          <a:p>
            <a:r>
              <a:rPr lang="en-US" dirty="0"/>
              <a:t>Notice sent to </a:t>
            </a:r>
            <a:r>
              <a:rPr lang="en-US" dirty="0" smtClean="0"/>
              <a:t>56 </a:t>
            </a:r>
            <a:r>
              <a:rPr lang="en-US" dirty="0"/>
              <a:t>affected property </a:t>
            </a:r>
            <a:r>
              <a:rPr lang="en-US" dirty="0" smtClean="0"/>
              <a:t>owners</a:t>
            </a:r>
          </a:p>
          <a:p>
            <a:r>
              <a:rPr lang="en-US" dirty="0" smtClean="0"/>
              <a:t>No CAB meeting during the review for this permit. No individual comments received.</a:t>
            </a:r>
            <a:endParaRPr lang="en-US" dirty="0"/>
          </a:p>
        </p:txBody>
      </p:sp>
      <p:pic>
        <p:nvPicPr>
          <p:cNvPr id="7170" name="Picture 2" descr="C:\Users\rpelham\OneDrive - Washoe County\My Documents\2019 Cases\WSUP19-0019_Scannell_Properties_Mustang_Industrial_Center_Grading\Noticing\WSUP19-0019Notice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9418" y="1129352"/>
            <a:ext cx="3591791"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720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943600" y="1066800"/>
            <a:ext cx="2971800" cy="3429000"/>
          </a:xfrm>
        </p:spPr>
        <p:txBody>
          <a:bodyPr/>
          <a:lstStyle/>
          <a:p>
            <a:pPr algn="r"/>
            <a:r>
              <a:rPr lang="en-US" dirty="0" smtClean="0">
                <a:solidFill>
                  <a:schemeClr val="tx1"/>
                </a:solidFill>
              </a:rPr>
              <a:t>Reviewing Agencies</a:t>
            </a:r>
            <a:endParaRPr lang="en-US" dirty="0">
              <a:solidFill>
                <a:schemeClr val="tx1"/>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6851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3886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smtClean="0">
                <a:solidFill>
                  <a:schemeClr val="bg1"/>
                </a:solidFill>
              </a:rPr>
              <a:t>Special Use Permit Findings</a:t>
            </a:r>
            <a:endParaRPr lang="en-US" dirty="0">
              <a:solidFill>
                <a:schemeClr val="bg1"/>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66800"/>
            <a:ext cx="8686800" cy="4732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001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smtClean="0"/>
              <a:t>Recommendation</a:t>
            </a:r>
            <a:endParaRPr lang="en-US" dirty="0"/>
          </a:p>
        </p:txBody>
      </p:sp>
      <p:sp>
        <p:nvSpPr>
          <p:cNvPr id="5" name="TextBox 4"/>
          <p:cNvSpPr txBox="1"/>
          <p:nvPr/>
        </p:nvSpPr>
        <p:spPr>
          <a:xfrm>
            <a:off x="152400" y="1143000"/>
            <a:ext cx="8686800" cy="4524315"/>
          </a:xfrm>
          <a:prstGeom prst="rect">
            <a:avLst/>
          </a:prstGeom>
          <a:noFill/>
        </p:spPr>
        <p:txBody>
          <a:bodyPr wrap="square" rtlCol="0">
            <a:spAutoFit/>
          </a:bodyPr>
          <a:lstStyle/>
          <a:p>
            <a:pPr algn="just"/>
            <a:r>
              <a:rPr lang="en-US" sz="3200" dirty="0"/>
              <a:t>Those agencies which reviewed the application recommended conditions to address applicable codes and impacts associated with the project. After a thorough analysis and review, staff recommends that the BOA carefully consider all aspects of Special Use Permit Case Number WSUP19-0019 and the nature of the stringent recommended conditions of approval and </a:t>
            </a:r>
            <a:r>
              <a:rPr lang="en-US" sz="3200" u="sng" dirty="0"/>
              <a:t>approve</a:t>
            </a:r>
            <a:r>
              <a:rPr lang="en-US" sz="3200" dirty="0"/>
              <a:t> the requested special use permit.</a:t>
            </a:r>
          </a:p>
        </p:txBody>
      </p:sp>
    </p:spTree>
    <p:extLst>
      <p:ext uri="{BB962C8B-B14F-4D97-AF65-F5344CB8AC3E}">
        <p14:creationId xmlns:p14="http://schemas.microsoft.com/office/powerpoint/2010/main" val="2156156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Motions</a:t>
            </a:r>
            <a:endParaRPr lang="en-US" dirty="0"/>
          </a:p>
        </p:txBody>
      </p:sp>
      <p:sp>
        <p:nvSpPr>
          <p:cNvPr id="4" name="Content Placeholder 3"/>
          <p:cNvSpPr>
            <a:spLocks noGrp="1"/>
          </p:cNvSpPr>
          <p:nvPr>
            <p:ph idx="1"/>
          </p:nvPr>
        </p:nvSpPr>
        <p:spPr>
          <a:xfrm>
            <a:off x="228600" y="990600"/>
            <a:ext cx="8763000" cy="4724400"/>
          </a:xfrm>
        </p:spPr>
        <p:txBody>
          <a:bodyPr>
            <a:noAutofit/>
          </a:bodyPr>
          <a:lstStyle/>
          <a:p>
            <a:pPr marL="0" indent="0" algn="just">
              <a:lnSpc>
                <a:spcPct val="120000"/>
              </a:lnSpc>
              <a:buNone/>
            </a:pPr>
            <a:r>
              <a:rPr lang="en-US" sz="2400" dirty="0" smtClean="0"/>
              <a:t>APPROVAL</a:t>
            </a:r>
            <a:r>
              <a:rPr lang="en-US" sz="2100" dirty="0" smtClean="0"/>
              <a:t>: I </a:t>
            </a:r>
            <a:r>
              <a:rPr lang="en-US" sz="2100" dirty="0"/>
              <a:t>move that, after giving reasoned consideration to the information contained in the staff report and information received during the public hearing, the Washoe County Board of Adjustment approve with conditions as included as Exhibit A to the Staff Report, Special Use Permit Case Number WSUP19-0019 for </a:t>
            </a:r>
            <a:r>
              <a:rPr lang="en-US" sz="2100" dirty="0" err="1"/>
              <a:t>Scannell</a:t>
            </a:r>
            <a:r>
              <a:rPr lang="en-US" sz="2100" dirty="0"/>
              <a:t> Properties, having made all five findings in accordance with Washoe County Code Section 110.810.30</a:t>
            </a:r>
            <a:r>
              <a:rPr lang="en-US" sz="2100" dirty="0" smtClean="0"/>
              <a:t>.</a:t>
            </a:r>
          </a:p>
          <a:p>
            <a:pPr marL="0" indent="0" algn="just">
              <a:lnSpc>
                <a:spcPct val="120000"/>
              </a:lnSpc>
              <a:buNone/>
            </a:pPr>
            <a:endParaRPr lang="en-US" sz="2100" dirty="0"/>
          </a:p>
          <a:p>
            <a:pPr marL="0" indent="0" algn="just">
              <a:lnSpc>
                <a:spcPct val="120000"/>
              </a:lnSpc>
              <a:buNone/>
            </a:pPr>
            <a:r>
              <a:rPr lang="en-US" sz="2400" dirty="0" smtClean="0"/>
              <a:t>DENIAL</a:t>
            </a:r>
            <a:r>
              <a:rPr lang="en-US" sz="2100" dirty="0" smtClean="0"/>
              <a:t>: I </a:t>
            </a:r>
            <a:r>
              <a:rPr lang="en-US" sz="2100" dirty="0"/>
              <a:t>move that, after giving reasoned consideration to the information contained in the staff report and information received during the public hearing, the Washoe County Board of Adjustment deny Special Use Permit Case Number WSUP19-0019 for </a:t>
            </a:r>
            <a:r>
              <a:rPr lang="en-US" sz="2100" dirty="0" err="1"/>
              <a:t>Scannell</a:t>
            </a:r>
            <a:r>
              <a:rPr lang="en-US" sz="2100" dirty="0"/>
              <a:t> Properties, being unable to make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purl.org/dc/terms/"/>
    <ds:schemaRef ds:uri="CEA9126C-A9B1-4F4A-855C-DD0F845697D2"/>
    <ds:schemaRef ds:uri="a94d8b85-37e1-4d17-8d55-8b7d207932bb"/>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3199</TotalTime>
  <Words>496</Words>
  <Application>Microsoft Office PowerPoint</Application>
  <PresentationFormat>On-screen Show (4:3)</PresentationFormat>
  <Paragraphs>55</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PowerPoint_Template_2015</vt:lpstr>
      <vt:lpstr>SPECIAL USE PERMIT CASE NUMBER WSUP19-0019  (Mustang Industrial Development Grading)</vt:lpstr>
      <vt:lpstr>Request</vt:lpstr>
      <vt:lpstr>Location</vt:lpstr>
      <vt:lpstr>Overview</vt:lpstr>
      <vt:lpstr>Overview – Cut Slope</vt:lpstr>
      <vt:lpstr>Overview – Rip-Rap Slope</vt:lpstr>
      <vt:lpstr>Overview – Rock Piles</vt:lpstr>
      <vt:lpstr>Overview – Rock Piles</vt:lpstr>
      <vt:lpstr>Rock Piles, Existing Condition</vt:lpstr>
      <vt:lpstr>Public Notice &amp; CAB</vt:lpstr>
      <vt:lpstr>Reviewing Agencies</vt:lpstr>
      <vt:lpstr>Special Use Permit Findings</vt:lpstr>
      <vt:lpstr>Recommendation</vt:lpstr>
      <vt:lpstr>Possible Motions</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84</cp:revision>
  <cp:lastPrinted>2014-10-07T22:54:33Z</cp:lastPrinted>
  <dcterms:created xsi:type="dcterms:W3CDTF">2015-09-25T21:46:02Z</dcterms:created>
  <dcterms:modified xsi:type="dcterms:W3CDTF">2019-12-05T19:47:59Z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